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314DE4-B0E5-4406-9B4E-575680B1C4E4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E2D033-484E-4564-8B95-42932A5F92E8}">
      <dgm:prSet phldrT="[Text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Gain a Profit</a:t>
          </a:r>
          <a:endParaRPr lang="en-US" dirty="0"/>
        </a:p>
      </dgm:t>
    </dgm:pt>
    <dgm:pt modelId="{72F576FD-5399-46FE-BE3D-9E87B7B16D66}" type="parTrans" cxnId="{603D1904-C35D-4572-B0B8-042204D36B35}">
      <dgm:prSet/>
      <dgm:spPr/>
      <dgm:t>
        <a:bodyPr/>
        <a:lstStyle/>
        <a:p>
          <a:endParaRPr lang="en-US"/>
        </a:p>
      </dgm:t>
    </dgm:pt>
    <dgm:pt modelId="{D9735306-B8F4-44E0-94E7-0ABCA56C91E1}" type="sibTrans" cxnId="{603D1904-C35D-4572-B0B8-042204D36B35}">
      <dgm:prSet/>
      <dgm:spPr/>
      <dgm:t>
        <a:bodyPr/>
        <a:lstStyle/>
        <a:p>
          <a:endParaRPr lang="en-US"/>
        </a:p>
      </dgm:t>
    </dgm:pt>
    <dgm:pt modelId="{0951D086-A8C2-4E79-964F-4531B0D886C2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Limit the risk on their investment</a:t>
          </a:r>
          <a:endParaRPr lang="en-US" dirty="0"/>
        </a:p>
      </dgm:t>
    </dgm:pt>
    <dgm:pt modelId="{734B988A-53BC-4797-91B2-A5BFA67E7E0E}" type="parTrans" cxnId="{CEDB8043-CD81-401D-B936-0C022A07B5CB}">
      <dgm:prSet/>
      <dgm:spPr/>
      <dgm:t>
        <a:bodyPr/>
        <a:lstStyle/>
        <a:p>
          <a:endParaRPr lang="en-US"/>
        </a:p>
      </dgm:t>
    </dgm:pt>
    <dgm:pt modelId="{14184AB1-62DB-4BC6-AF00-DEB012D0234E}" type="sibTrans" cxnId="{CEDB8043-CD81-401D-B936-0C022A07B5CB}">
      <dgm:prSet/>
      <dgm:spPr/>
      <dgm:t>
        <a:bodyPr/>
        <a:lstStyle/>
        <a:p>
          <a:endParaRPr lang="en-US"/>
        </a:p>
      </dgm:t>
    </dgm:pt>
    <dgm:pt modelId="{29AF4519-A814-4C1C-9760-D9DDD5731091}">
      <dgm:prSet phldrT="[Text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Become a part owner of a Corporation</a:t>
          </a:r>
          <a:endParaRPr lang="en-US" dirty="0"/>
        </a:p>
      </dgm:t>
    </dgm:pt>
    <dgm:pt modelId="{055D65A1-8219-4C02-A244-F19AA8FAB84A}" type="parTrans" cxnId="{7BDA481E-7FC1-40EE-B45E-4C1F3F1519B6}">
      <dgm:prSet/>
      <dgm:spPr/>
      <dgm:t>
        <a:bodyPr/>
        <a:lstStyle/>
        <a:p>
          <a:endParaRPr lang="en-US"/>
        </a:p>
      </dgm:t>
    </dgm:pt>
    <dgm:pt modelId="{87BFD3DD-8869-4639-864A-0E1C8BE2EA86}" type="sibTrans" cxnId="{7BDA481E-7FC1-40EE-B45E-4C1F3F1519B6}">
      <dgm:prSet/>
      <dgm:spPr/>
      <dgm:t>
        <a:bodyPr/>
        <a:lstStyle/>
        <a:p>
          <a:endParaRPr lang="en-US"/>
        </a:p>
      </dgm:t>
    </dgm:pt>
    <dgm:pt modelId="{60A85AC0-67E6-4761-98A7-8ECEA4FB5B33}" type="pres">
      <dgm:prSet presAssocID="{0F314DE4-B0E5-4406-9B4E-575680B1C4E4}" presName="Name0" presStyleCnt="0">
        <dgm:presLayoutVars>
          <dgm:dir/>
          <dgm:animLvl val="lvl"/>
          <dgm:resizeHandles val="exact"/>
        </dgm:presLayoutVars>
      </dgm:prSet>
      <dgm:spPr/>
    </dgm:pt>
    <dgm:pt modelId="{C35D0E3B-A53F-4013-9C0D-540D021BF773}" type="pres">
      <dgm:prSet presAssocID="{29AF4519-A814-4C1C-9760-D9DDD5731091}" presName="boxAndChildren" presStyleCnt="0"/>
      <dgm:spPr/>
    </dgm:pt>
    <dgm:pt modelId="{8B80C037-48F2-47CF-8225-275567D48A44}" type="pres">
      <dgm:prSet presAssocID="{29AF4519-A814-4C1C-9760-D9DDD5731091}" presName="parentTextBox" presStyleLbl="node1" presStyleIdx="0" presStyleCnt="3"/>
      <dgm:spPr/>
      <dgm:t>
        <a:bodyPr/>
        <a:lstStyle/>
        <a:p>
          <a:endParaRPr lang="en-US"/>
        </a:p>
      </dgm:t>
    </dgm:pt>
    <dgm:pt modelId="{1B183C87-AFC8-4939-B021-1033A43F1583}" type="pres">
      <dgm:prSet presAssocID="{14184AB1-62DB-4BC6-AF00-DEB012D0234E}" presName="sp" presStyleCnt="0"/>
      <dgm:spPr/>
    </dgm:pt>
    <dgm:pt modelId="{FB629A30-3718-4A7E-827F-3EC067C204C8}" type="pres">
      <dgm:prSet presAssocID="{0951D086-A8C2-4E79-964F-4531B0D886C2}" presName="arrowAndChildren" presStyleCnt="0"/>
      <dgm:spPr/>
    </dgm:pt>
    <dgm:pt modelId="{10367430-0B62-41B7-B72A-654C5DB3B6F2}" type="pres">
      <dgm:prSet presAssocID="{0951D086-A8C2-4E79-964F-4531B0D886C2}" presName="parentTextArrow" presStyleLbl="node1" presStyleIdx="1" presStyleCnt="3"/>
      <dgm:spPr/>
    </dgm:pt>
    <dgm:pt modelId="{95024EC0-989C-44A8-B007-AD2E077241E1}" type="pres">
      <dgm:prSet presAssocID="{D9735306-B8F4-44E0-94E7-0ABCA56C91E1}" presName="sp" presStyleCnt="0"/>
      <dgm:spPr/>
    </dgm:pt>
    <dgm:pt modelId="{B442B521-E41B-4904-BB4E-2116D5C9F1A8}" type="pres">
      <dgm:prSet presAssocID="{C7E2D033-484E-4564-8B95-42932A5F92E8}" presName="arrowAndChildren" presStyleCnt="0"/>
      <dgm:spPr/>
    </dgm:pt>
    <dgm:pt modelId="{97994C4A-D4B5-4499-8C2A-DEE438BC98C2}" type="pres">
      <dgm:prSet presAssocID="{C7E2D033-484E-4564-8B95-42932A5F92E8}" presName="parentTextArrow" presStyleLbl="node1" presStyleIdx="2" presStyleCnt="3"/>
      <dgm:spPr/>
    </dgm:pt>
  </dgm:ptLst>
  <dgm:cxnLst>
    <dgm:cxn modelId="{88314A58-E5FE-490F-9A79-05C7E988760F}" type="presOf" srcId="{29AF4519-A814-4C1C-9760-D9DDD5731091}" destId="{8B80C037-48F2-47CF-8225-275567D48A44}" srcOrd="0" destOrd="0" presId="urn:microsoft.com/office/officeart/2005/8/layout/process4"/>
    <dgm:cxn modelId="{7BDA481E-7FC1-40EE-B45E-4C1F3F1519B6}" srcId="{0F314DE4-B0E5-4406-9B4E-575680B1C4E4}" destId="{29AF4519-A814-4C1C-9760-D9DDD5731091}" srcOrd="2" destOrd="0" parTransId="{055D65A1-8219-4C02-A244-F19AA8FAB84A}" sibTransId="{87BFD3DD-8869-4639-864A-0E1C8BE2EA86}"/>
    <dgm:cxn modelId="{CEDB8043-CD81-401D-B936-0C022A07B5CB}" srcId="{0F314DE4-B0E5-4406-9B4E-575680B1C4E4}" destId="{0951D086-A8C2-4E79-964F-4531B0D886C2}" srcOrd="1" destOrd="0" parTransId="{734B988A-53BC-4797-91B2-A5BFA67E7E0E}" sibTransId="{14184AB1-62DB-4BC6-AF00-DEB012D0234E}"/>
    <dgm:cxn modelId="{DAD1C383-68E6-4393-A9AA-FFA889FE5AD9}" type="presOf" srcId="{C7E2D033-484E-4564-8B95-42932A5F92E8}" destId="{97994C4A-D4B5-4499-8C2A-DEE438BC98C2}" srcOrd="0" destOrd="0" presId="urn:microsoft.com/office/officeart/2005/8/layout/process4"/>
    <dgm:cxn modelId="{E993C41B-CAB8-4391-B800-09EA657F0315}" type="presOf" srcId="{0951D086-A8C2-4E79-964F-4531B0D886C2}" destId="{10367430-0B62-41B7-B72A-654C5DB3B6F2}" srcOrd="0" destOrd="0" presId="urn:microsoft.com/office/officeart/2005/8/layout/process4"/>
    <dgm:cxn modelId="{FE19404F-6D9D-4D98-BC21-898F56E50158}" type="presOf" srcId="{0F314DE4-B0E5-4406-9B4E-575680B1C4E4}" destId="{60A85AC0-67E6-4761-98A7-8ECEA4FB5B33}" srcOrd="0" destOrd="0" presId="urn:microsoft.com/office/officeart/2005/8/layout/process4"/>
    <dgm:cxn modelId="{603D1904-C35D-4572-B0B8-042204D36B35}" srcId="{0F314DE4-B0E5-4406-9B4E-575680B1C4E4}" destId="{C7E2D033-484E-4564-8B95-42932A5F92E8}" srcOrd="0" destOrd="0" parTransId="{72F576FD-5399-46FE-BE3D-9E87B7B16D66}" sibTransId="{D9735306-B8F4-44E0-94E7-0ABCA56C91E1}"/>
    <dgm:cxn modelId="{1AC183C3-2125-48CE-81D1-3A8E87DC6CE1}" type="presParOf" srcId="{60A85AC0-67E6-4761-98A7-8ECEA4FB5B33}" destId="{C35D0E3B-A53F-4013-9C0D-540D021BF773}" srcOrd="0" destOrd="0" presId="urn:microsoft.com/office/officeart/2005/8/layout/process4"/>
    <dgm:cxn modelId="{8BBE91E0-3D93-4544-B7E1-8A32976178D4}" type="presParOf" srcId="{C35D0E3B-A53F-4013-9C0D-540D021BF773}" destId="{8B80C037-48F2-47CF-8225-275567D48A44}" srcOrd="0" destOrd="0" presId="urn:microsoft.com/office/officeart/2005/8/layout/process4"/>
    <dgm:cxn modelId="{43D830AA-23ED-4A65-87C7-79884B918B12}" type="presParOf" srcId="{60A85AC0-67E6-4761-98A7-8ECEA4FB5B33}" destId="{1B183C87-AFC8-4939-B021-1033A43F1583}" srcOrd="1" destOrd="0" presId="urn:microsoft.com/office/officeart/2005/8/layout/process4"/>
    <dgm:cxn modelId="{D9B6205B-FDA1-4FAB-8992-728F29E04768}" type="presParOf" srcId="{60A85AC0-67E6-4761-98A7-8ECEA4FB5B33}" destId="{FB629A30-3718-4A7E-827F-3EC067C204C8}" srcOrd="2" destOrd="0" presId="urn:microsoft.com/office/officeart/2005/8/layout/process4"/>
    <dgm:cxn modelId="{44B9684C-0510-4E9F-9A19-540E0B799E0A}" type="presParOf" srcId="{FB629A30-3718-4A7E-827F-3EC067C204C8}" destId="{10367430-0B62-41B7-B72A-654C5DB3B6F2}" srcOrd="0" destOrd="0" presId="urn:microsoft.com/office/officeart/2005/8/layout/process4"/>
    <dgm:cxn modelId="{E14BD696-8737-40F9-A6A3-D459AC1A98A0}" type="presParOf" srcId="{60A85AC0-67E6-4761-98A7-8ECEA4FB5B33}" destId="{95024EC0-989C-44A8-B007-AD2E077241E1}" srcOrd="3" destOrd="0" presId="urn:microsoft.com/office/officeart/2005/8/layout/process4"/>
    <dgm:cxn modelId="{BB6CB576-EA94-49B8-BA10-675776DB33E1}" type="presParOf" srcId="{60A85AC0-67E6-4761-98A7-8ECEA4FB5B33}" destId="{B442B521-E41B-4904-BB4E-2116D5C9F1A8}" srcOrd="4" destOrd="0" presId="urn:microsoft.com/office/officeart/2005/8/layout/process4"/>
    <dgm:cxn modelId="{C557B691-A21E-4C02-AA28-36DE5480F976}" type="presParOf" srcId="{B442B521-E41B-4904-BB4E-2116D5C9F1A8}" destId="{97994C4A-D4B5-4499-8C2A-DEE438BC98C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96224F-78C4-47E2-8FAA-9CE75D6E3B53}" type="doc">
      <dgm:prSet loTypeId="urn:microsoft.com/office/officeart/2005/8/layout/arrow3" loCatId="relationship" qsTypeId="urn:microsoft.com/office/officeart/2005/8/quickstyle/3d3" qsCatId="3D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8399DDD2-6271-472D-BA75-76A4A972283A}">
      <dgm:prSet phldrT="[Text]"/>
      <dgm:spPr/>
      <dgm:t>
        <a:bodyPr/>
        <a:lstStyle/>
        <a:p>
          <a:r>
            <a:rPr lang="en-US" dirty="0" smtClean="0"/>
            <a:t>Capital Loss</a:t>
          </a:r>
          <a:endParaRPr lang="en-US" dirty="0"/>
        </a:p>
      </dgm:t>
    </dgm:pt>
    <dgm:pt modelId="{EE47AC3A-C199-444F-9C75-29996D28A724}" type="parTrans" cxnId="{B54007F7-671B-452D-B2E6-11829F0953AB}">
      <dgm:prSet/>
      <dgm:spPr/>
      <dgm:t>
        <a:bodyPr/>
        <a:lstStyle/>
        <a:p>
          <a:endParaRPr lang="en-US"/>
        </a:p>
      </dgm:t>
    </dgm:pt>
    <dgm:pt modelId="{CDCA353B-A247-43E8-9FC0-54847AA4B3B3}" type="sibTrans" cxnId="{B54007F7-671B-452D-B2E6-11829F0953AB}">
      <dgm:prSet/>
      <dgm:spPr/>
      <dgm:t>
        <a:bodyPr/>
        <a:lstStyle/>
        <a:p>
          <a:endParaRPr lang="en-US"/>
        </a:p>
      </dgm:t>
    </dgm:pt>
    <dgm:pt modelId="{0ADF0895-4554-473D-8252-2214E84F25FB}">
      <dgm:prSet phldrT="[Text]"/>
      <dgm:spPr/>
      <dgm:t>
        <a:bodyPr/>
        <a:lstStyle/>
        <a:p>
          <a:r>
            <a:rPr lang="en-US" dirty="0" smtClean="0"/>
            <a:t>Capital Gain</a:t>
          </a:r>
          <a:endParaRPr lang="en-US" dirty="0"/>
        </a:p>
      </dgm:t>
    </dgm:pt>
    <dgm:pt modelId="{23FB5422-7EFF-4F2A-8B72-0EB30BA06124}" type="parTrans" cxnId="{14486915-29E9-4CC5-8AB3-974FDF27D31B}">
      <dgm:prSet/>
      <dgm:spPr/>
      <dgm:t>
        <a:bodyPr/>
        <a:lstStyle/>
        <a:p>
          <a:endParaRPr lang="en-US"/>
        </a:p>
      </dgm:t>
    </dgm:pt>
    <dgm:pt modelId="{57373FF0-A30D-4623-93A1-F84E85F01885}" type="sibTrans" cxnId="{14486915-29E9-4CC5-8AB3-974FDF27D31B}">
      <dgm:prSet/>
      <dgm:spPr/>
      <dgm:t>
        <a:bodyPr/>
        <a:lstStyle/>
        <a:p>
          <a:endParaRPr lang="en-US"/>
        </a:p>
      </dgm:t>
    </dgm:pt>
    <dgm:pt modelId="{6AF53CCD-FD3E-4B22-9986-A0460350DF8F}" type="pres">
      <dgm:prSet presAssocID="{3496224F-78C4-47E2-8FAA-9CE75D6E3B53}" presName="compositeShape" presStyleCnt="0">
        <dgm:presLayoutVars>
          <dgm:chMax val="2"/>
          <dgm:dir/>
          <dgm:resizeHandles val="exact"/>
        </dgm:presLayoutVars>
      </dgm:prSet>
      <dgm:spPr/>
    </dgm:pt>
    <dgm:pt modelId="{1AA9E0B4-CC93-498B-9968-2E94971D9B85}" type="pres">
      <dgm:prSet presAssocID="{3496224F-78C4-47E2-8FAA-9CE75D6E3B53}" presName="divider" presStyleLbl="fgShp" presStyleIdx="0" presStyleCnt="1"/>
      <dgm:spPr/>
    </dgm:pt>
    <dgm:pt modelId="{D3FFDC68-AAE3-460C-AED7-CFC5CFE14576}" type="pres">
      <dgm:prSet presAssocID="{8399DDD2-6271-472D-BA75-76A4A972283A}" presName="downArrow" presStyleLbl="node1" presStyleIdx="0" presStyleCnt="2"/>
      <dgm:spPr/>
    </dgm:pt>
    <dgm:pt modelId="{A5221290-7E48-4DA2-A864-D228486AC588}" type="pres">
      <dgm:prSet presAssocID="{8399DDD2-6271-472D-BA75-76A4A972283A}" presName="downArrowText" presStyleLbl="revTx" presStyleIdx="0" presStyleCnt="2">
        <dgm:presLayoutVars>
          <dgm:bulletEnabled val="1"/>
        </dgm:presLayoutVars>
      </dgm:prSet>
      <dgm:spPr/>
    </dgm:pt>
    <dgm:pt modelId="{9CC0BFB7-B488-444C-ABF3-B837B6143E83}" type="pres">
      <dgm:prSet presAssocID="{0ADF0895-4554-473D-8252-2214E84F25FB}" presName="upArrow" presStyleLbl="node1" presStyleIdx="1" presStyleCnt="2"/>
      <dgm:spPr/>
    </dgm:pt>
    <dgm:pt modelId="{EEB82055-9927-4342-9349-2D0B4A1073A7}" type="pres">
      <dgm:prSet presAssocID="{0ADF0895-4554-473D-8252-2214E84F25FB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C9DED207-1E3D-41F7-AD23-A9BEEBE10755}" type="presOf" srcId="{0ADF0895-4554-473D-8252-2214E84F25FB}" destId="{EEB82055-9927-4342-9349-2D0B4A1073A7}" srcOrd="0" destOrd="0" presId="urn:microsoft.com/office/officeart/2005/8/layout/arrow3"/>
    <dgm:cxn modelId="{56765051-527A-4F33-8F8B-4A7B2BF26612}" type="presOf" srcId="{3496224F-78C4-47E2-8FAA-9CE75D6E3B53}" destId="{6AF53CCD-FD3E-4B22-9986-A0460350DF8F}" srcOrd="0" destOrd="0" presId="urn:microsoft.com/office/officeart/2005/8/layout/arrow3"/>
    <dgm:cxn modelId="{B54007F7-671B-452D-B2E6-11829F0953AB}" srcId="{3496224F-78C4-47E2-8FAA-9CE75D6E3B53}" destId="{8399DDD2-6271-472D-BA75-76A4A972283A}" srcOrd="0" destOrd="0" parTransId="{EE47AC3A-C199-444F-9C75-29996D28A724}" sibTransId="{CDCA353B-A247-43E8-9FC0-54847AA4B3B3}"/>
    <dgm:cxn modelId="{14486915-29E9-4CC5-8AB3-974FDF27D31B}" srcId="{3496224F-78C4-47E2-8FAA-9CE75D6E3B53}" destId="{0ADF0895-4554-473D-8252-2214E84F25FB}" srcOrd="1" destOrd="0" parTransId="{23FB5422-7EFF-4F2A-8B72-0EB30BA06124}" sibTransId="{57373FF0-A30D-4623-93A1-F84E85F01885}"/>
    <dgm:cxn modelId="{BB383C21-53D4-4BE4-AEFE-5B6A15FDF21F}" type="presOf" srcId="{8399DDD2-6271-472D-BA75-76A4A972283A}" destId="{A5221290-7E48-4DA2-A864-D228486AC588}" srcOrd="0" destOrd="0" presId="urn:microsoft.com/office/officeart/2005/8/layout/arrow3"/>
    <dgm:cxn modelId="{A35BE539-BDD1-46E9-ACD0-38BE04DA3A6F}" type="presParOf" srcId="{6AF53CCD-FD3E-4B22-9986-A0460350DF8F}" destId="{1AA9E0B4-CC93-498B-9968-2E94971D9B85}" srcOrd="0" destOrd="0" presId="urn:microsoft.com/office/officeart/2005/8/layout/arrow3"/>
    <dgm:cxn modelId="{A23AB3BC-7A5B-4CD7-8379-B2785DD7C5CA}" type="presParOf" srcId="{6AF53CCD-FD3E-4B22-9986-A0460350DF8F}" destId="{D3FFDC68-AAE3-460C-AED7-CFC5CFE14576}" srcOrd="1" destOrd="0" presId="urn:microsoft.com/office/officeart/2005/8/layout/arrow3"/>
    <dgm:cxn modelId="{B049E058-A49B-418B-B600-7810A1360166}" type="presParOf" srcId="{6AF53CCD-FD3E-4B22-9986-A0460350DF8F}" destId="{A5221290-7E48-4DA2-A864-D228486AC588}" srcOrd="2" destOrd="0" presId="urn:microsoft.com/office/officeart/2005/8/layout/arrow3"/>
    <dgm:cxn modelId="{DA84A7C9-CA3E-413E-905F-29341A7BEB94}" type="presParOf" srcId="{6AF53CCD-FD3E-4B22-9986-A0460350DF8F}" destId="{9CC0BFB7-B488-444C-ABF3-B837B6143E83}" srcOrd="3" destOrd="0" presId="urn:microsoft.com/office/officeart/2005/8/layout/arrow3"/>
    <dgm:cxn modelId="{81340612-AAC4-4AA8-A1CE-E34D50FCD9C8}" type="presParOf" srcId="{6AF53CCD-FD3E-4B22-9986-A0460350DF8F}" destId="{EEB82055-9927-4342-9349-2D0B4A1073A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80C037-48F2-47CF-8225-275567D48A44}">
      <dsp:nvSpPr>
        <dsp:cNvPr id="0" name=""/>
        <dsp:cNvSpPr/>
      </dsp:nvSpPr>
      <dsp:spPr>
        <a:xfrm>
          <a:off x="0" y="3059187"/>
          <a:ext cx="6096000" cy="1004093"/>
        </a:xfrm>
        <a:prstGeom prst="rect">
          <a:avLst/>
        </a:prstGeom>
        <a:gradFill rotWithShape="1">
          <a:gsLst>
            <a:gs pos="0">
              <a:schemeClr val="accent3">
                <a:tint val="60000"/>
                <a:satMod val="160000"/>
              </a:schemeClr>
            </a:gs>
            <a:gs pos="46000">
              <a:schemeClr val="accent3">
                <a:tint val="86000"/>
                <a:satMod val="160000"/>
              </a:schemeClr>
            </a:gs>
            <a:gs pos="100000">
              <a:schemeClr val="accent3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3"/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Become a part owner of a Corporation</a:t>
          </a:r>
          <a:endParaRPr lang="en-US" sz="2300" kern="1200" dirty="0"/>
        </a:p>
      </dsp:txBody>
      <dsp:txXfrm>
        <a:off x="0" y="3059187"/>
        <a:ext cx="6096000" cy="1004093"/>
      </dsp:txXfrm>
    </dsp:sp>
    <dsp:sp modelId="{10367430-0B62-41B7-B72A-654C5DB3B6F2}">
      <dsp:nvSpPr>
        <dsp:cNvPr id="0" name=""/>
        <dsp:cNvSpPr/>
      </dsp:nvSpPr>
      <dsp:spPr>
        <a:xfrm rot="10800000">
          <a:off x="0" y="1529953"/>
          <a:ext cx="6096000" cy="1544296"/>
        </a:xfrm>
        <a:prstGeom prst="upArrowCallout">
          <a:avLst/>
        </a:prstGeom>
        <a:gradFill rotWithShape="1">
          <a:gsLst>
            <a:gs pos="0">
              <a:schemeClr val="accent1">
                <a:tint val="60000"/>
                <a:satMod val="160000"/>
              </a:schemeClr>
            </a:gs>
            <a:gs pos="46000">
              <a:schemeClr val="accent1">
                <a:tint val="86000"/>
                <a:satMod val="160000"/>
              </a:schemeClr>
            </a:gs>
            <a:gs pos="100000">
              <a:schemeClr val="accent1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Limit the risk on their investment</a:t>
          </a:r>
          <a:endParaRPr lang="en-US" sz="2300" kern="1200" dirty="0"/>
        </a:p>
      </dsp:txBody>
      <dsp:txXfrm rot="10800000">
        <a:off x="0" y="1529953"/>
        <a:ext cx="6096000" cy="1544296"/>
      </dsp:txXfrm>
    </dsp:sp>
    <dsp:sp modelId="{97994C4A-D4B5-4499-8C2A-DEE438BC98C2}">
      <dsp:nvSpPr>
        <dsp:cNvPr id="0" name=""/>
        <dsp:cNvSpPr/>
      </dsp:nvSpPr>
      <dsp:spPr>
        <a:xfrm rot="10800000">
          <a:off x="0" y="718"/>
          <a:ext cx="6096000" cy="1544296"/>
        </a:xfrm>
        <a:prstGeom prst="upArrowCallout">
          <a:avLst/>
        </a:prstGeom>
        <a:gradFill rotWithShape="1">
          <a:gsLst>
            <a:gs pos="0">
              <a:schemeClr val="accent5">
                <a:tint val="60000"/>
                <a:satMod val="160000"/>
              </a:schemeClr>
            </a:gs>
            <a:gs pos="46000">
              <a:schemeClr val="accent5">
                <a:tint val="86000"/>
                <a:satMod val="160000"/>
              </a:schemeClr>
            </a:gs>
            <a:gs pos="100000">
              <a:schemeClr val="accent5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5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Gain a Profit</a:t>
          </a:r>
          <a:endParaRPr lang="en-US" sz="2300" kern="1200" dirty="0"/>
        </a:p>
      </dsp:txBody>
      <dsp:txXfrm rot="10800000">
        <a:off x="0" y="718"/>
        <a:ext cx="6096000" cy="15442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A9E0B4-CC93-498B-9968-2E94971D9B85}">
      <dsp:nvSpPr>
        <dsp:cNvPr id="0" name=""/>
        <dsp:cNvSpPr/>
      </dsp:nvSpPr>
      <dsp:spPr>
        <a:xfrm rot="21300000">
          <a:off x="14731" y="1301616"/>
          <a:ext cx="4771136" cy="546367"/>
        </a:xfrm>
        <a:prstGeom prst="mathMinus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FFDC68-AAE3-460C-AED7-CFC5CFE14576}">
      <dsp:nvSpPr>
        <dsp:cNvPr id="0" name=""/>
        <dsp:cNvSpPr/>
      </dsp:nvSpPr>
      <dsp:spPr>
        <a:xfrm>
          <a:off x="576072" y="157480"/>
          <a:ext cx="1440180" cy="1259840"/>
        </a:xfrm>
        <a:prstGeom prst="downArrow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221290-7E48-4DA2-A864-D228486AC588}">
      <dsp:nvSpPr>
        <dsp:cNvPr id="0" name=""/>
        <dsp:cNvSpPr/>
      </dsp:nvSpPr>
      <dsp:spPr>
        <a:xfrm>
          <a:off x="2544318" y="0"/>
          <a:ext cx="1536192" cy="132283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Capital Loss</a:t>
          </a:r>
          <a:endParaRPr lang="en-US" sz="2500" kern="1200" dirty="0"/>
        </a:p>
      </dsp:txBody>
      <dsp:txXfrm>
        <a:off x="2544318" y="0"/>
        <a:ext cx="1536192" cy="1322832"/>
      </dsp:txXfrm>
    </dsp:sp>
    <dsp:sp modelId="{9CC0BFB7-B488-444C-ABF3-B837B6143E83}">
      <dsp:nvSpPr>
        <dsp:cNvPr id="0" name=""/>
        <dsp:cNvSpPr/>
      </dsp:nvSpPr>
      <dsp:spPr>
        <a:xfrm>
          <a:off x="2784347" y="1732280"/>
          <a:ext cx="1440180" cy="1259840"/>
        </a:xfrm>
        <a:prstGeom prst="upArrow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B82055-9927-4342-9349-2D0B4A1073A7}">
      <dsp:nvSpPr>
        <dsp:cNvPr id="0" name=""/>
        <dsp:cNvSpPr/>
      </dsp:nvSpPr>
      <dsp:spPr>
        <a:xfrm>
          <a:off x="720090" y="1826768"/>
          <a:ext cx="1536192" cy="132283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Capital Gain</a:t>
          </a:r>
          <a:endParaRPr lang="en-US" sz="2500" kern="1200" dirty="0"/>
        </a:p>
      </dsp:txBody>
      <dsp:txXfrm>
        <a:off x="720090" y="1826768"/>
        <a:ext cx="1536192" cy="1322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4D685FA-8CCC-467D-9982-2399BEDE3F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FE067E-FAF8-4064-94AA-2788B20CA0F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>
          <a:xfrm>
            <a:off x="5029200" y="1447800"/>
            <a:ext cx="3733800" cy="762000"/>
          </a:xfrm>
        </p:spPr>
        <p:txBody>
          <a:bodyPr/>
          <a:lstStyle/>
          <a:p>
            <a:pPr algn="ctr"/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If you were to invest today, would you take on risk with stocks, or play it safe with bonds? Why?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5410200" y="2247900"/>
            <a:ext cx="3276600" cy="34671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Capital Gain</a:t>
            </a:r>
          </a:p>
          <a:p>
            <a:r>
              <a:rPr lang="en-US" dirty="0" smtClean="0"/>
              <a:t>Capital Loss</a:t>
            </a:r>
          </a:p>
          <a:p>
            <a:r>
              <a:rPr lang="en-US" dirty="0" smtClean="0"/>
              <a:t>Stock Split</a:t>
            </a:r>
          </a:p>
          <a:p>
            <a:r>
              <a:rPr lang="en-US" dirty="0" smtClean="0"/>
              <a:t>Broker</a:t>
            </a:r>
          </a:p>
          <a:p>
            <a:r>
              <a:rPr lang="en-US" dirty="0" smtClean="0"/>
              <a:t>Investment Bank</a:t>
            </a:r>
          </a:p>
          <a:p>
            <a:r>
              <a:rPr lang="en-US" dirty="0" smtClean="0"/>
              <a:t>Bull Market</a:t>
            </a:r>
          </a:p>
          <a:p>
            <a:r>
              <a:rPr lang="en-US" dirty="0" smtClean="0"/>
              <a:t>Bear Market</a:t>
            </a:r>
          </a:p>
          <a:p>
            <a:r>
              <a:rPr lang="en-US" dirty="0" smtClean="0"/>
              <a:t>Yield</a:t>
            </a:r>
          </a:p>
          <a:p>
            <a:r>
              <a:rPr lang="en-US" dirty="0" smtClean="0"/>
              <a:t>Future</a:t>
            </a:r>
          </a:p>
          <a:p>
            <a:r>
              <a:rPr lang="en-US" dirty="0" smtClean="0"/>
              <a:t>Prospectus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Stocks, Bonds, and Futures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18, 2011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Investing in Stock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3 main reasons for stock investment:</a:t>
            </a:r>
          </a:p>
          <a:p>
            <a:pPr algn="ctr">
              <a:buNone/>
            </a:pPr>
            <a:endParaRPr lang="en-US" dirty="0" smtClean="0"/>
          </a:p>
        </p:txBody>
      </p:sp>
      <p:pic>
        <p:nvPicPr>
          <p:cNvPr id="1026" name="Picture 2" descr="C:\Documents and Settings\Mike\Local Settings\Temporary Internet Files\Content.IE5\M8V3IP4L\MP90042251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7400" cy="1369457"/>
          </a:xfrm>
          <a:prstGeom prst="rect">
            <a:avLst/>
          </a:prstGeom>
          <a:noFill/>
        </p:spPr>
      </p:pic>
      <p:graphicFrame>
        <p:nvGraphicFramePr>
          <p:cNvPr id="7" name="Diagram 6"/>
          <p:cNvGraphicFramePr/>
          <p:nvPr/>
        </p:nvGraphicFramePr>
        <p:xfrm>
          <a:off x="1828800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Turning Profits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You’re a stock holder. What must happen in order for you to turn a profit?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Risks:</a:t>
            </a:r>
          </a:p>
          <a:p>
            <a:pPr lvl="1"/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514600" y="3200400"/>
          <a:ext cx="4800600" cy="314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lus 4"/>
          <p:cNvSpPr/>
          <p:nvPr/>
        </p:nvSpPr>
        <p:spPr>
          <a:xfrm>
            <a:off x="5715000" y="5486400"/>
            <a:ext cx="533400" cy="533400"/>
          </a:xfrm>
          <a:prstGeom prst="mathPlu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Minus 5"/>
          <p:cNvSpPr/>
          <p:nvPr/>
        </p:nvSpPr>
        <p:spPr>
          <a:xfrm>
            <a:off x="3505200" y="3657600"/>
            <a:ext cx="609600" cy="381000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Ownership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Investing into a corporation</a:t>
            </a:r>
          </a:p>
          <a:p>
            <a:endParaRPr lang="en-US" dirty="0" smtClean="0"/>
          </a:p>
          <a:p>
            <a:r>
              <a:rPr lang="en-US" dirty="0" smtClean="0"/>
              <a:t>What is the term used for individuals who own stock in a company?</a:t>
            </a:r>
          </a:p>
          <a:p>
            <a:pPr lvl="1"/>
            <a:r>
              <a:rPr lang="en-US" dirty="0" smtClean="0"/>
              <a:t>Shareholder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Benefits for shareholders</a:t>
            </a:r>
          </a:p>
          <a:p>
            <a:pPr lvl="1"/>
            <a:r>
              <a:rPr lang="en-US" dirty="0" smtClean="0"/>
              <a:t>Stock Split</a:t>
            </a:r>
          </a:p>
          <a:p>
            <a:pPr lvl="1"/>
            <a:r>
              <a:rPr lang="en-US" dirty="0" smtClean="0"/>
              <a:t>Ex. $100 stock is split, now worth $50</a:t>
            </a:r>
          </a:p>
          <a:p>
            <a:pPr lvl="2"/>
            <a:r>
              <a:rPr lang="en-US" dirty="0" smtClean="0"/>
              <a:t>What does this cause?</a:t>
            </a:r>
            <a:endParaRPr lang="en-US" dirty="0" smtClean="0"/>
          </a:p>
        </p:txBody>
      </p:sp>
      <p:pic>
        <p:nvPicPr>
          <p:cNvPr id="2050" name="Picture 2" descr="C:\Documents and Settings\Mike\Local Settings\Temporary Internet Files\Content.IE5\9J9G7VBA\MC9002167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0"/>
            <a:ext cx="1508760" cy="1823314"/>
          </a:xfrm>
          <a:prstGeom prst="rect">
            <a:avLst/>
          </a:prstGeom>
          <a:noFill/>
        </p:spPr>
      </p:pic>
      <p:pic>
        <p:nvPicPr>
          <p:cNvPr id="2052" name="Picture 4" descr="C:\Documents and Settings\Mike\Local Settings\Temporary Internet Files\Content.IE5\9J9G7VBA\MP90039879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429000"/>
            <a:ext cx="17526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Stock 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Brokers and Analysts</a:t>
            </a:r>
          </a:p>
          <a:p>
            <a:pPr lvl="1"/>
            <a:r>
              <a:rPr lang="en-US" dirty="0" smtClean="0"/>
              <a:t>Read “Careers in Economics” on page 206.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does a broker do?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Create a stock, bond, or asset to sell. How would you sell it?</a:t>
            </a:r>
            <a:endParaRPr lang="en-US" dirty="0"/>
          </a:p>
        </p:txBody>
      </p:sp>
      <p:pic>
        <p:nvPicPr>
          <p:cNvPr id="3074" name="Picture 2" descr="C:\Documents and Settings\Mike\Local Settings\Temporary Internet Files\Content.IE5\9J9G7VBA\MC9002343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7889" y="0"/>
            <a:ext cx="1966111" cy="1757881"/>
          </a:xfrm>
          <a:prstGeom prst="rect">
            <a:avLst/>
          </a:prstGeom>
          <a:noFill/>
        </p:spPr>
      </p:pic>
      <p:pic>
        <p:nvPicPr>
          <p:cNvPr id="3075" name="Picture 3" descr="C:\Documents and Settings\Mike\Local Settings\Temporary Internet Files\Content.IE5\9J9G7VBA\MC9002870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800600"/>
            <a:ext cx="260924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Stock Market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Worksheet and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Read and complete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Homework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Have your parents/guardians sign the video request form PLEASE!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Enjoy your weekend, and continue checking the WIKI!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228</TotalTime>
  <Words>215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Slide 1</vt:lpstr>
      <vt:lpstr>Stocks, Bonds, and Futures</vt:lpstr>
      <vt:lpstr>Investing in Stock</vt:lpstr>
      <vt:lpstr>Turning Profits</vt:lpstr>
      <vt:lpstr>Ownership</vt:lpstr>
      <vt:lpstr>Stock Trading</vt:lpstr>
      <vt:lpstr>Stock Market Video</vt:lpstr>
      <vt:lpstr>Worksheet and Homework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Mike</cp:lastModifiedBy>
  <cp:revision>9</cp:revision>
  <dcterms:created xsi:type="dcterms:W3CDTF">2011-02-18T12:43:02Z</dcterms:created>
  <dcterms:modified xsi:type="dcterms:W3CDTF">2011-02-18T16:31:40Z</dcterms:modified>
</cp:coreProperties>
</file>